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</p:sldMasterIdLst>
  <p:sldIdLst>
    <p:sldId id="262" r:id="rId2"/>
    <p:sldId id="258" r:id="rId3"/>
    <p:sldId id="259" r:id="rId4"/>
    <p:sldId id="260" r:id="rId5"/>
    <p:sldId id="261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176" autoAdjust="0"/>
    <p:restoredTop sz="94660"/>
  </p:normalViewPr>
  <p:slideViewPr>
    <p:cSldViewPr snapToGrid="0">
      <p:cViewPr varScale="1">
        <p:scale>
          <a:sx n="63" d="100"/>
          <a:sy n="63" d="100"/>
        </p:scale>
        <p:origin x="344" y="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7A18B598-E025-4F2D-B2BE-DB1436EDD989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5496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B598-E025-4F2D-B2BE-DB1436EDD989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78507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B598-E025-4F2D-B2BE-DB1436EDD989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90295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ytuł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>
            <a:extLst>
              <a:ext uri="{FF2B5EF4-FFF2-40B4-BE49-F238E27FC236}">
                <a16:creationId xmlns:a16="http://schemas.microsoft.com/office/drawing/2014/main" id="{C25EA920-6893-4CFA-81A9-8CDC46306D58}"/>
              </a:ext>
            </a:extLst>
          </p:cNvPr>
          <p:cNvSpPr/>
          <p:nvPr userDrawn="1"/>
        </p:nvSpPr>
        <p:spPr>
          <a:xfrm>
            <a:off x="0" y="-68021"/>
            <a:ext cx="12192000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D0DA96CB-3046-45C2-8775-EC156FDCAC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798" y="529955"/>
            <a:ext cx="9968750" cy="1499616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6EB876E3-BCD6-4FCE-A020-B65D1FF5B2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24128" y="2494722"/>
            <a:ext cx="10316419" cy="3814638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38CA48D-BCDA-4191-8F8F-AD69A2164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D9BFC-9244-4142-8E67-8135CF77F072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4E91700-7A3E-47A0-B3EA-5C0E56CBA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7F2A45F-8BD8-401C-A2D7-F64E98803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AE71B2D6-C7D3-46BB-B86A-7CB0EEA23AC7}" type="slidenum">
              <a:rPr lang="pl-PL" smtClean="0"/>
              <a:t>‹#›</a:t>
            </a:fld>
            <a:endParaRPr lang="pl-PL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A93A28-727F-4CC7-9860-EA3EF6A78590}"/>
              </a:ext>
            </a:extLst>
          </p:cNvPr>
          <p:cNvCxnSpPr>
            <a:cxnSpLocks/>
          </p:cNvCxnSpPr>
          <p:nvPr userDrawn="1"/>
        </p:nvCxnSpPr>
        <p:spPr>
          <a:xfrm flipV="1">
            <a:off x="1193491" y="679572"/>
            <a:ext cx="0" cy="1224000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5720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>
            <a:extLst>
              <a:ext uri="{FF2B5EF4-FFF2-40B4-BE49-F238E27FC236}">
                <a16:creationId xmlns:a16="http://schemas.microsoft.com/office/drawing/2014/main" id="{84EF1D5A-3E99-4964-8A01-999F96CAA6E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7" y="393193"/>
            <a:ext cx="10346235" cy="1055546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1908313"/>
            <a:ext cx="10346237" cy="4401047"/>
          </a:xfrm>
        </p:spPr>
        <p:txBody>
          <a:bodyPr/>
          <a:lstStyle>
            <a:lvl1pPr>
              <a:defRPr sz="3600"/>
            </a:lvl1pPr>
            <a:lvl2pPr>
              <a:defRPr sz="3600"/>
            </a:lvl2pPr>
            <a:lvl3pPr>
              <a:defRPr sz="3600"/>
            </a:lvl3pPr>
            <a:lvl4pPr>
              <a:defRPr sz="3600"/>
            </a:lvl4pPr>
            <a:lvl5pPr>
              <a:defRPr sz="3600"/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B598-E025-4F2D-B2BE-DB1436EDD989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E6E9272-6CB7-4319-9319-5F5ED3C9B8B1}"/>
              </a:ext>
            </a:extLst>
          </p:cNvPr>
          <p:cNvCxnSpPr>
            <a:cxnSpLocks/>
          </p:cNvCxnSpPr>
          <p:nvPr userDrawn="1"/>
        </p:nvCxnSpPr>
        <p:spPr>
          <a:xfrm flipV="1">
            <a:off x="846305" y="393192"/>
            <a:ext cx="0" cy="1055546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0656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B598-E025-4F2D-B2BE-DB1436EDD989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0410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B598-E025-4F2D-B2BE-DB1436EDD989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4384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B598-E025-4F2D-B2BE-DB1436EDD989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65758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B598-E025-4F2D-B2BE-DB1436EDD989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78600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B598-E025-4F2D-B2BE-DB1436EDD989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16919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B598-E025-4F2D-B2BE-DB1436EDD989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5748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D978D18E-966E-4451-AD24-253FFDD1DDE7}"/>
              </a:ext>
            </a:extLst>
          </p:cNvPr>
          <p:cNvSpPr/>
          <p:nvPr userDrawn="1"/>
        </p:nvSpPr>
        <p:spPr>
          <a:xfrm>
            <a:off x="0" y="4571999"/>
            <a:ext cx="12188952" cy="228600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780" y="4960138"/>
            <a:ext cx="2590795" cy="1463040"/>
          </a:xfrm>
        </p:spPr>
        <p:txBody>
          <a:bodyPr anchor="ctr">
            <a:noAutofit/>
          </a:bodyPr>
          <a:lstStyle>
            <a:lvl1pPr algn="r">
              <a:defRPr sz="4400" spc="200" baseline="0"/>
            </a:lvl1pPr>
          </a:lstStyle>
          <a:p>
            <a:r>
              <a:rPr lang="pl-PL" dirty="0"/>
              <a:t>Kliknij, aby edytować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32320" y="4686300"/>
            <a:ext cx="9054904" cy="1736878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B598-E025-4F2D-B2BE-DB1436EDD989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 flipV="1">
            <a:off x="2863947" y="4960138"/>
            <a:ext cx="0" cy="1224000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5634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A18B598-E025-4F2D-B2BE-DB1436EDD989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26717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8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52BB109-25CB-4626-B4EB-8D81591D7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80" y="4960138"/>
            <a:ext cx="2590795" cy="1463040"/>
          </a:xfrm>
        </p:spPr>
        <p:txBody>
          <a:bodyPr>
            <a:normAutofit/>
          </a:bodyPr>
          <a:lstStyle/>
          <a:p>
            <a:r>
              <a:rPr lang="pl-PL" dirty="0"/>
              <a:t>Co zbierają pszczoły?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F33F9996-3239-471F-B2ED-959D39C7EA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32320" y="4686300"/>
            <a:ext cx="9054904" cy="1736878"/>
          </a:xfrm>
        </p:spPr>
        <p:txBody>
          <a:bodyPr>
            <a:noAutofit/>
          </a:bodyPr>
          <a:lstStyle/>
          <a:p>
            <a:pPr lvl="0"/>
            <a:endParaRPr lang="pl-PL" dirty="0"/>
          </a:p>
          <a:p>
            <a:pPr lvl="0"/>
            <a:r>
              <a:rPr lang="pl-PL" dirty="0"/>
              <a:t>Nektar i pyłek; </a:t>
            </a:r>
          </a:p>
          <a:p>
            <a:pPr lvl="0"/>
            <a:r>
              <a:rPr lang="pl-PL" dirty="0"/>
              <a:t>Spadź; </a:t>
            </a:r>
          </a:p>
          <a:p>
            <a:pPr lvl="0"/>
            <a:r>
              <a:rPr lang="pl-PL" dirty="0"/>
              <a:t>Substancje żywiczne.</a:t>
            </a:r>
          </a:p>
          <a:p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57062766-545A-464E-9A25-82B059767AEA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460167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BBA8D1F-DE17-497C-A850-5F74A2D8F3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80" y="4960138"/>
            <a:ext cx="2590795" cy="1463040"/>
          </a:xfrm>
        </p:spPr>
        <p:txBody>
          <a:bodyPr/>
          <a:lstStyle/>
          <a:p>
            <a:r>
              <a:rPr lang="pl-PL" dirty="0"/>
              <a:t>Nektar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CF638FA1-3464-4112-AC19-F6B54C4DD5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32320" y="4686300"/>
            <a:ext cx="9054904" cy="1736878"/>
          </a:xfrm>
        </p:spPr>
        <p:txBody>
          <a:bodyPr>
            <a:normAutofit/>
          </a:bodyPr>
          <a:lstStyle/>
          <a:p>
            <a:pPr lvl="0"/>
            <a:r>
              <a:rPr lang="pl-PL" dirty="0"/>
              <a:t>To słodki i aromatyczny płyn, który wydzielają rośliny.</a:t>
            </a:r>
          </a:p>
          <a:p>
            <a:pPr lvl="0"/>
            <a:r>
              <a:rPr lang="pl-PL" dirty="0"/>
              <a:t>Pszczoły zasysają go trąbką do wola. </a:t>
            </a:r>
          </a:p>
          <a:p>
            <a:pPr lvl="0"/>
            <a:r>
              <a:rPr lang="pl-PL" dirty="0"/>
              <a:t>Dostarcza im węglowodanów.</a:t>
            </a:r>
          </a:p>
        </p:txBody>
      </p:sp>
      <p:sp>
        <p:nvSpPr>
          <p:cNvPr id="6" name="Symbol zastępczy obrazu 5">
            <a:extLst>
              <a:ext uri="{FF2B5EF4-FFF2-40B4-BE49-F238E27FC236}">
                <a16:creationId xmlns:a16="http://schemas.microsoft.com/office/drawing/2014/main" id="{52611739-5020-4792-B201-313084E5A0B5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310658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F250C3C-8DE3-42E0-AFCB-56CDFEC11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80" y="4960138"/>
            <a:ext cx="2590795" cy="1463040"/>
          </a:xfrm>
        </p:spPr>
        <p:txBody>
          <a:bodyPr/>
          <a:lstStyle/>
          <a:p>
            <a:r>
              <a:rPr lang="pl-PL" dirty="0"/>
              <a:t>Pyłek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E6C95BF-8397-4F51-A368-AFFCD2579B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32320" y="4686300"/>
            <a:ext cx="9054904" cy="1736878"/>
          </a:xfrm>
        </p:spPr>
        <p:txBody>
          <a:bodyPr/>
          <a:lstStyle/>
          <a:p>
            <a:pPr lvl="0"/>
            <a:r>
              <a:rPr lang="pl-PL" dirty="0"/>
              <a:t>Z ziaren pyłku i miodu pszczoły robią kulki.</a:t>
            </a:r>
          </a:p>
          <a:p>
            <a:pPr lvl="0"/>
            <a:r>
              <a:rPr lang="pl-PL" dirty="0"/>
              <a:t>Przenoszą je w koszyczkach na odnóżach.</a:t>
            </a:r>
          </a:p>
          <a:p>
            <a:r>
              <a:rPr lang="pl-PL" dirty="0"/>
              <a:t>Jest dla nich pokarmem białkowym.</a:t>
            </a:r>
          </a:p>
        </p:txBody>
      </p:sp>
      <p:sp>
        <p:nvSpPr>
          <p:cNvPr id="6" name="Symbol zastępczy obrazu 5">
            <a:extLst>
              <a:ext uri="{FF2B5EF4-FFF2-40B4-BE49-F238E27FC236}">
                <a16:creationId xmlns:a16="http://schemas.microsoft.com/office/drawing/2014/main" id="{9E0EB6D7-F4FD-431A-B64C-6DD1ABBFD91E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653609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F1CD4CC-118A-4933-9031-558673799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80" y="4960138"/>
            <a:ext cx="2590795" cy="1463040"/>
          </a:xfrm>
        </p:spPr>
        <p:txBody>
          <a:bodyPr/>
          <a:lstStyle/>
          <a:p>
            <a:r>
              <a:rPr lang="pl-PL" dirty="0"/>
              <a:t>Spadź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0F55D8D-9FB0-405F-8F22-514D77CCE9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32320" y="4686300"/>
            <a:ext cx="9054904" cy="1736878"/>
          </a:xfrm>
        </p:spPr>
        <p:txBody>
          <a:bodyPr>
            <a:normAutofit/>
          </a:bodyPr>
          <a:lstStyle/>
          <a:p>
            <a:pPr lvl="0"/>
            <a:r>
              <a:rPr lang="pl-PL" dirty="0"/>
              <a:t>Słodka wydzielina czerwców, mszyc, czy miodówek.</a:t>
            </a:r>
          </a:p>
          <a:p>
            <a:pPr lvl="0"/>
            <a:r>
              <a:rPr lang="pl-PL" dirty="0"/>
              <a:t>Jej źródłem są soki roślin, np. świerka, klonu, lipy.</a:t>
            </a:r>
          </a:p>
          <a:p>
            <a:pPr lvl="0"/>
            <a:r>
              <a:rPr lang="pl-PL" dirty="0"/>
              <a:t>Zaopatruje  pszczoły w węglowodany.</a:t>
            </a:r>
          </a:p>
        </p:txBody>
      </p:sp>
      <p:sp>
        <p:nvSpPr>
          <p:cNvPr id="8" name="Symbol zastępczy obrazu 7">
            <a:extLst>
              <a:ext uri="{FF2B5EF4-FFF2-40B4-BE49-F238E27FC236}">
                <a16:creationId xmlns:a16="http://schemas.microsoft.com/office/drawing/2014/main" id="{097B1CB4-200F-4B08-987B-B859C9456C16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150468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BBEE45C-C08F-4A02-AFF4-2E9DE1FFF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80" y="4960138"/>
            <a:ext cx="2590795" cy="1463040"/>
          </a:xfrm>
        </p:spPr>
        <p:txBody>
          <a:bodyPr>
            <a:normAutofit/>
          </a:bodyPr>
          <a:lstStyle/>
          <a:p>
            <a:r>
              <a:rPr lang="pl-PL" dirty="0"/>
              <a:t>Substancje żywiczne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C1347931-B4F7-4816-931B-D46AC91256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32320" y="4686300"/>
            <a:ext cx="9054904" cy="1736878"/>
          </a:xfrm>
        </p:spPr>
        <p:txBody>
          <a:bodyPr>
            <a:normAutofit/>
          </a:bodyPr>
          <a:lstStyle/>
          <a:p>
            <a:pPr lvl="0"/>
            <a:r>
              <a:rPr lang="pl-PL" dirty="0"/>
              <a:t>Pochodzą z pączków drzew, np. kasztanowca, topoli.</a:t>
            </a:r>
          </a:p>
          <a:p>
            <a:pPr lvl="0"/>
            <a:r>
              <a:rPr lang="pl-PL" dirty="0"/>
              <a:t>Owady wyrabiają z nich propolis </a:t>
            </a:r>
            <a:r>
              <a:rPr lang="pl-PL"/>
              <a:t>(kit pszczeli).</a:t>
            </a:r>
            <a:endParaRPr lang="pl-PL" dirty="0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35A383BC-0B24-4756-8D0D-3837FB156116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23048412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5279697-C96B-4B7B-8A52-B8AC54BC9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7" y="393193"/>
            <a:ext cx="10346235" cy="1055546"/>
          </a:xfrm>
        </p:spPr>
        <p:txBody>
          <a:bodyPr/>
          <a:lstStyle/>
          <a:p>
            <a:r>
              <a:rPr lang="pl-PL" dirty="0"/>
              <a:t>Źródła</a:t>
            </a:r>
          </a:p>
        </p:txBody>
      </p:sp>
      <p:graphicFrame>
        <p:nvGraphicFramePr>
          <p:cNvPr id="4" name="Tabela 4">
            <a:extLst>
              <a:ext uri="{FF2B5EF4-FFF2-40B4-BE49-F238E27FC236}">
                <a16:creationId xmlns:a16="http://schemas.microsoft.com/office/drawing/2014/main" id="{6A605146-F47A-4C32-9C71-7ADC5562095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5761148"/>
              </p:ext>
            </p:extLst>
          </p:nvPr>
        </p:nvGraphicFramePr>
        <p:xfrm>
          <a:off x="1023938" y="1908175"/>
          <a:ext cx="9720262" cy="43785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99742">
                  <a:extLst>
                    <a:ext uri="{9D8B030D-6E8A-4147-A177-3AD203B41FA5}">
                      <a16:colId xmlns:a16="http://schemas.microsoft.com/office/drawing/2014/main" val="223880275"/>
                    </a:ext>
                  </a:extLst>
                </a:gridCol>
                <a:gridCol w="1620520">
                  <a:extLst>
                    <a:ext uri="{9D8B030D-6E8A-4147-A177-3AD203B41FA5}">
                      <a16:colId xmlns:a16="http://schemas.microsoft.com/office/drawing/2014/main" val="1793332196"/>
                    </a:ext>
                  </a:extLst>
                </a:gridCol>
              </a:tblGrid>
              <a:tr h="4367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Treści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Numer slajdu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81405800"/>
                  </a:ext>
                </a:extLst>
              </a:tr>
              <a:tr h="772784">
                <a:tc>
                  <a:txBody>
                    <a:bodyPr/>
                    <a:lstStyle/>
                    <a:p>
                      <a:r>
                        <a:rPr lang="pl-PL" sz="1800" dirty="0"/>
                        <a:t>https://pasieka24.pl/index.php/pl-pl/biblioteczka-pszczelarza-z-pasja-ksiazki-pasieki/200-k182-rosliny-pozytkowe/2389-52-tytulem-wstepu-o-nektarze-i-pylku-slow-kilka, data dostępu: 24.12.2024.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Clr>
                          <a:schemeClr val="tx1">
                            <a:lumMod val="95000"/>
                            <a:lumOff val="5000"/>
                          </a:schemeClr>
                        </a:buClr>
                        <a:buFont typeface="+mj-lt"/>
                        <a:buNone/>
                      </a:pPr>
                      <a:r>
                        <a:rPr lang="pl-PL" sz="1800" kern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1-5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10054306"/>
                  </a:ext>
                </a:extLst>
              </a:tr>
              <a:tr h="4367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Zdjęć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Numer slajdu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5668966"/>
                  </a:ext>
                </a:extLst>
              </a:tr>
              <a:tr h="4367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https://www.pexels.com/pl-pl/zdjecie/zolty-liscie-kwiat-okragly-5764045/, </a:t>
                      </a:r>
                      <a:r>
                        <a:rPr lang="pl-PL" sz="1800" dirty="0"/>
                        <a:t>data dostępu: 24.12.2024</a:t>
                      </a:r>
                      <a:r>
                        <a:rPr lang="pl-PL" sz="180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pl-PL" sz="1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14597003"/>
                  </a:ext>
                </a:extLst>
              </a:tr>
              <a:tr h="4367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u="none" dirty="0"/>
                        <a:t>https://pxhere.com/pl/photo/558672, </a:t>
                      </a:r>
                      <a:r>
                        <a:rPr lang="pl-PL" sz="1800" dirty="0"/>
                        <a:t>data dostępu: 24.12.2024.</a:t>
                      </a:r>
                      <a:endParaRPr lang="pl-PL" sz="180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pl-PL" sz="1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55725765"/>
                  </a:ext>
                </a:extLst>
              </a:tr>
              <a:tr h="436791">
                <a:tc>
                  <a:txBody>
                    <a:bodyPr/>
                    <a:lstStyle/>
                    <a:p>
                      <a:r>
                        <a:rPr lang="pl-PL" sz="1800" u="non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https://pxhere.com/pl/photo/1259436, </a:t>
                      </a:r>
                      <a:r>
                        <a:rPr lang="pl-PL" sz="1800" dirty="0"/>
                        <a:t>data dostępu: 24.12.2024.</a:t>
                      </a:r>
                      <a:endParaRPr lang="pl-PL" sz="180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pl-PL" sz="1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96007995"/>
                  </a:ext>
                </a:extLst>
              </a:tr>
              <a:tr h="4367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u="non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https://janczosad.pl/produkt/miodspadz-iglasta-350-ml/, </a:t>
                      </a:r>
                      <a:r>
                        <a:rPr lang="pl-PL" sz="1800" dirty="0"/>
                        <a:t>data dostępu: 24.12.2024.</a:t>
                      </a:r>
                      <a:endParaRPr lang="pl-PL" sz="1800" u="non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pl-PL" sz="1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5402544"/>
                  </a:ext>
                </a:extLst>
              </a:tr>
              <a:tr h="4367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u="non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https://www.pexels.com/pl-pl/zdjecie/makro-zdjecie-pszczoly-2045295/, </a:t>
                      </a:r>
                      <a:r>
                        <a:rPr lang="pl-PL" sz="1800" dirty="0"/>
                        <a:t>data dostępu</a:t>
                      </a:r>
                      <a:r>
                        <a:rPr lang="pl-PL" sz="1800"/>
                        <a:t>: 24.12.2024.</a:t>
                      </a:r>
                      <a:endParaRPr lang="pl-PL" sz="1800" u="non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pl-PL" sz="1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456430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75149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ny">
  <a:themeElements>
    <a:clrScheme name="Papi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Integralny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ny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232</TotalTime>
  <Words>232</Words>
  <Application>Microsoft Office PowerPoint</Application>
  <PresentationFormat>Panoramiczny</PresentationFormat>
  <Paragraphs>37</Paragraphs>
  <Slides>6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11" baseType="lpstr">
      <vt:lpstr>Arial</vt:lpstr>
      <vt:lpstr>Tw Cen MT</vt:lpstr>
      <vt:lpstr>Tw Cen MT Condensed</vt:lpstr>
      <vt:lpstr>Wingdings 3</vt:lpstr>
      <vt:lpstr>Integralny</vt:lpstr>
      <vt:lpstr>Co zbierają pszczoły?</vt:lpstr>
      <vt:lpstr>Nektar</vt:lpstr>
      <vt:lpstr>Pyłek</vt:lpstr>
      <vt:lpstr>Spadź</vt:lpstr>
      <vt:lpstr>Substancje żywiczne</vt:lpstr>
      <vt:lpstr>Źródła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Uzytkownik</dc:creator>
  <cp:lastModifiedBy>Uzytkownik</cp:lastModifiedBy>
  <cp:revision>57</cp:revision>
  <dcterms:created xsi:type="dcterms:W3CDTF">2025-02-02T15:35:46Z</dcterms:created>
  <dcterms:modified xsi:type="dcterms:W3CDTF">2025-07-07T16:13:34Z</dcterms:modified>
</cp:coreProperties>
</file>